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theme/themeOverride6.xml" ContentType="application/vnd.openxmlformats-officedocument.themeOverr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640" r:id="rId2"/>
    <p:sldId id="661" r:id="rId3"/>
    <p:sldId id="642" r:id="rId4"/>
    <p:sldId id="689" r:id="rId5"/>
    <p:sldId id="690" r:id="rId6"/>
    <p:sldId id="691" r:id="rId7"/>
    <p:sldId id="692" r:id="rId8"/>
    <p:sldId id="676" r:id="rId9"/>
    <p:sldId id="693" r:id="rId10"/>
    <p:sldId id="694" r:id="rId11"/>
    <p:sldId id="695" r:id="rId12"/>
    <p:sldId id="696" r:id="rId13"/>
    <p:sldId id="677" r:id="rId14"/>
    <p:sldId id="697" r:id="rId15"/>
    <p:sldId id="698" r:id="rId16"/>
    <p:sldId id="700" r:id="rId17"/>
    <p:sldId id="699" r:id="rId18"/>
    <p:sldId id="659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836">
          <p15:clr>
            <a:srgbClr val="A4A3A4"/>
          </p15:clr>
        </p15:guide>
        <p15:guide id="2" pos="6811">
          <p15:clr>
            <a:srgbClr val="A4A3A4"/>
          </p15:clr>
        </p15:guide>
        <p15:guide id="3" orient="horz" pos="2954">
          <p15:clr>
            <a:srgbClr val="A4A3A4"/>
          </p15:clr>
        </p15:guide>
        <p15:guide id="4" pos="483">
          <p15:clr>
            <a:srgbClr val="A4A3A4"/>
          </p15:clr>
        </p15:guide>
        <p15:guide id="5" orient="horz" pos="2636">
          <p15:clr>
            <a:srgbClr val="A4A3A4"/>
          </p15:clr>
        </p15:guide>
        <p15:guide id="6" orient="horz" pos="1049">
          <p15:clr>
            <a:srgbClr val="A4A3A4"/>
          </p15:clr>
        </p15:guide>
        <p15:guide id="7" orient="horz" pos="3566">
          <p15:clr>
            <a:srgbClr val="A4A3A4"/>
          </p15:clr>
        </p15:guide>
        <p15:guide id="8" pos="3840">
          <p15:clr>
            <a:srgbClr val="A4A3A4"/>
          </p15:clr>
        </p15:guide>
        <p15:guide id="9" pos="3568">
          <p15:clr>
            <a:srgbClr val="A4A3A4"/>
          </p15:clr>
        </p15:guide>
        <p15:guide id="10" pos="4112">
          <p15:clr>
            <a:srgbClr val="A4A3A4"/>
          </p15:clr>
        </p15:guide>
        <p15:guide id="11" pos="2751">
          <p15:clr>
            <a:srgbClr val="A4A3A4"/>
          </p15:clr>
        </p15:guide>
        <p15:guide id="12" pos="4294">
          <p15:clr>
            <a:srgbClr val="A4A3A4"/>
          </p15:clr>
        </p15:guide>
        <p15:guide id="13" pos="6357">
          <p15:clr>
            <a:srgbClr val="A4A3A4"/>
          </p15:clr>
        </p15:guide>
        <p15:guide id="14" pos="31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CDCDC"/>
    <a:srgbClr val="455273"/>
    <a:srgbClr val="E24535"/>
    <a:srgbClr val="FCEBCD"/>
    <a:srgbClr val="EBC08E"/>
    <a:srgbClr val="EF4E3B"/>
    <a:srgbClr val="F8B96C"/>
    <a:srgbClr val="E04334"/>
    <a:srgbClr val="C745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41" autoAdjust="0"/>
    <p:restoredTop sz="94151" autoAdjust="0"/>
  </p:normalViewPr>
  <p:slideViewPr>
    <p:cSldViewPr snapToGrid="0" showGuides="1">
      <p:cViewPr varScale="1">
        <p:scale>
          <a:sx n="117" d="100"/>
          <a:sy n="117" d="100"/>
        </p:scale>
        <p:origin x="499" y="96"/>
      </p:cViewPr>
      <p:guideLst>
        <p:guide pos="5836"/>
        <p:guide pos="6811"/>
        <p:guide orient="horz" pos="2954"/>
        <p:guide pos="483"/>
        <p:guide orient="horz" pos="2636"/>
        <p:guide orient="horz" pos="1049"/>
        <p:guide orient="horz" pos="3566"/>
        <p:guide pos="3840"/>
        <p:guide pos="3568"/>
        <p:guide pos="4112"/>
        <p:guide pos="2751"/>
        <p:guide pos="4294"/>
        <p:guide pos="6357"/>
        <p:guide pos="31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60" d="100"/>
        <a:sy n="160" d="100"/>
      </p:scale>
      <p:origin x="0" y="-10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699EB-6B6F-4303-84E5-698CBBF28AE0}" type="datetimeFigureOut">
              <a:rPr lang="zh-CN" altLang="en-US" smtClean="0"/>
              <a:t>2020/11/26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D5E53-1996-4A18-8378-BCF5C8046D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F9E76-A19C-458F-A386-AF5DE21EA6F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F9E76-A19C-458F-A386-AF5DE21EA6F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F9E76-A19C-458F-A386-AF5DE21EA6F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F9E76-A19C-458F-A386-AF5DE21EA6F5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 l="-291" r="-29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0469156" y="293375"/>
            <a:ext cx="436422" cy="43642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10941862" y="293375"/>
            <a:ext cx="436422" cy="436422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>
            <a:off x="11414568" y="293375"/>
            <a:ext cx="436422" cy="43642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15"/>
          <p:cNvSpPr txBox="1"/>
          <p:nvPr userDrawn="1"/>
        </p:nvSpPr>
        <p:spPr>
          <a:xfrm>
            <a:off x="11405562" y="369249"/>
            <a:ext cx="454433" cy="284675"/>
          </a:xfrm>
          <a:prstGeom prst="rect">
            <a:avLst/>
          </a:prstGeom>
          <a:noFill/>
        </p:spPr>
        <p:txBody>
          <a:bodyPr wrap="square" lIns="68562" tIns="34281" rIns="68562" bIns="34281" rtlCol="0">
            <a:spAutoFit/>
          </a:bodyPr>
          <a:lstStyle/>
          <a:p>
            <a:pPr algn="ctr"/>
            <a:fld id="{2EEF1883-7A0E-4F66-9932-E581691AD397}" type="slidenum">
              <a:rPr lang="zh-CN" altLang="en-US" sz="140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‹#›</a:t>
            </a:fld>
            <a:r>
              <a:rPr lang="zh-CN" altLang="en-US" sz="1400" dirty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</a:rPr>
              <a:t> </a:t>
            </a:r>
            <a:endParaRPr lang="zh-CN" altLang="en-US" sz="1400" b="0" dirty="0">
              <a:solidFill>
                <a:schemeClr val="bg1"/>
              </a:solidFill>
              <a:latin typeface="+mn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80"/>
          <a:stretch>
            <a:fillRect/>
          </a:stretch>
        </p:blipFill>
        <p:spPr>
          <a:xfrm rot="16200000">
            <a:off x="117750" y="-117749"/>
            <a:ext cx="807415" cy="1042914"/>
          </a:xfrm>
          <a:prstGeom prst="rect">
            <a:avLst/>
          </a:prstGeom>
          <a:effectLst>
            <a:outerShdw blurRad="38100" dist="114300" dir="2700000" algn="tl" rotWithShape="0">
              <a:schemeClr val="bg2">
                <a:lumMod val="25000"/>
                <a:alpha val="44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6EBF6-3EEA-4678-886D-0B69D54AC7BD}" type="datetimeFigureOut">
              <a:rPr lang="zh-CN" altLang="en-US" smtClean="0"/>
              <a:t>2020/11/26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39698-3773-4653-811C-69F58EFBAD1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 flipH="1" flipV="1">
            <a:off x="0" y="0"/>
            <a:ext cx="12192000" cy="6858000"/>
          </a:xfrm>
          <a:prstGeom prst="rect">
            <a:avLst/>
          </a:prstGeom>
          <a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5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8" rIns="68576" bIns="34288"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34" tIns="45718" rIns="91434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34" tIns="45718" rIns="91434" bIns="4571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34" tIns="45718" rIns="91434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fld id="{4DA96E64-783D-463C-BA44-F5AF67B46485}" type="datetimeFigureOut">
              <a:rPr lang="zh-CN" altLang="en-US" smtClean="0"/>
              <a:t>2020/11/26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34" tIns="45718" rIns="91434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34" tIns="45718" rIns="91434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fld id="{A8C676CA-DACA-4216-AE75-62203F8377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146450" y="852813"/>
            <a:ext cx="7730850" cy="5152376"/>
            <a:chOff x="4278671" y="557049"/>
            <a:chExt cx="7430109" cy="5152376"/>
          </a:xfrm>
        </p:grpSpPr>
        <p:sp>
          <p:nvSpPr>
            <p:cNvPr id="4" name="矩形 3"/>
            <p:cNvSpPr/>
            <p:nvPr/>
          </p:nvSpPr>
          <p:spPr>
            <a:xfrm>
              <a:off x="4278671" y="557049"/>
              <a:ext cx="7430109" cy="51523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101600" dir="2700000" algn="tl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4278671" y="557049"/>
              <a:ext cx="1313529" cy="5152376"/>
            </a:xfrm>
            <a:prstGeom prst="rect">
              <a:avLst/>
            </a:prstGeom>
            <a:blipFill>
              <a:blip r:embed="rId4"/>
              <a:srcRect/>
              <a:stretch>
                <a:fillRect l="-146801" r="-177319"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TextBox 38"/>
          <p:cNvSpPr>
            <a:spLocks noChangeArrowheads="1"/>
          </p:cNvSpPr>
          <p:nvPr/>
        </p:nvSpPr>
        <p:spPr bwMode="auto">
          <a:xfrm>
            <a:off x="2925118" y="5315256"/>
            <a:ext cx="5589625" cy="305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9" rIns="91436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indent="0" algn="r">
              <a:buNone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B/S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架构的在线数独对战平台</a:t>
            </a:r>
            <a:endParaRPr lang="en-US" altLang="zh-CN" sz="1400" spc="1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817384" y="3502337"/>
            <a:ext cx="3777615" cy="891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200" b="1" dirty="0">
                <a:solidFill>
                  <a:schemeClr val="accent1"/>
                </a:solidFill>
              </a:rPr>
              <a:t>OurSudoku</a:t>
            </a:r>
          </a:p>
        </p:txBody>
      </p:sp>
      <p:sp>
        <p:nvSpPr>
          <p:cNvPr id="44" name="矩形 43"/>
          <p:cNvSpPr/>
          <p:nvPr/>
        </p:nvSpPr>
        <p:spPr>
          <a:xfrm>
            <a:off x="9181539" y="852811"/>
            <a:ext cx="3162861" cy="3128637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9181539" y="3981449"/>
            <a:ext cx="3162861" cy="20237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TextBox 25"/>
          <p:cNvSpPr txBox="1"/>
          <p:nvPr/>
        </p:nvSpPr>
        <p:spPr>
          <a:xfrm>
            <a:off x="9493586" y="4914737"/>
            <a:ext cx="2035026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时间：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2020.11.26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493586" y="5287972"/>
            <a:ext cx="1754459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汇报人：幸运儿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817384" y="1996118"/>
            <a:ext cx="424688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chemeClr val="accent1"/>
                </a:solidFill>
                <a:latin typeface="Impact" panose="020B0806030902050204" pitchFamily="34" charset="0"/>
              </a:rPr>
              <a:t>概要设计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20000" fill="hold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20000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accel="20000" fill="hold" grpId="0" nodeType="withEffect" p14:presetBounceEnd="7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5" dur="1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6" dur="1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4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240"/>
                                </p:stCondLst>
                                <p:childTnLst>
                                  <p:par>
                                    <p:cTn id="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740"/>
                                </p:stCondLst>
                                <p:childTnLst>
                                  <p:par>
                                    <p:cTn id="3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/>
          <p:bldP spid="27" grpId="0"/>
          <p:bldP spid="44" grpId="0" animBg="1"/>
          <p:bldP spid="43" grpId="0" animBg="1"/>
          <p:bldP spid="32" grpId="0"/>
          <p:bldP spid="37" grpId="0"/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2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accel="2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1250"/>
                                      </p:stCondLst>
                                      <p:iterate type="lt">
                                        <p:tmPct val="4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240"/>
                                </p:stCondLst>
                                <p:childTnLst>
                                  <p:par>
                                    <p:cTn id="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740"/>
                                </p:stCondLst>
                                <p:childTnLst>
                                  <p:par>
                                    <p:cTn id="3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/>
          <p:bldP spid="27" grpId="0"/>
          <p:bldP spid="44" grpId="0" animBg="1"/>
          <p:bldP spid="43" grpId="0" animBg="1"/>
          <p:bldP spid="32" grpId="0"/>
          <p:bldP spid="37" grpId="0"/>
          <p:bldP spid="2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7D8A0E8-2B56-40F2-B86B-2EE05ECB3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905" y="538524"/>
            <a:ext cx="10876190" cy="57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414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5976889-9B4C-49C3-B5F0-50E997F15085}"/>
              </a:ext>
            </a:extLst>
          </p:cNvPr>
          <p:cNvSpPr txBox="1"/>
          <p:nvPr/>
        </p:nvSpPr>
        <p:spPr>
          <a:xfrm>
            <a:off x="822960" y="457834"/>
            <a:ext cx="361188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关键算法设计</a:t>
            </a:r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F1820BC-3F1F-4ED4-B5DB-6778140924C2}"/>
              </a:ext>
            </a:extLst>
          </p:cNvPr>
          <p:cNvSpPr txBox="1"/>
          <p:nvPr/>
        </p:nvSpPr>
        <p:spPr>
          <a:xfrm>
            <a:off x="1012371" y="986246"/>
            <a:ext cx="10247812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Dancing Link</a:t>
            </a:r>
            <a:r>
              <a:rPr lang="zh-CN" altLang="en-US" dirty="0"/>
              <a:t>：（在本条解释中</a:t>
            </a:r>
            <a:r>
              <a:rPr lang="en-US" altLang="zh-CN" dirty="0"/>
              <a:t>N</a:t>
            </a:r>
            <a:r>
              <a:rPr lang="zh-CN" altLang="en-US" dirty="0"/>
              <a:t>为二进制的第</a:t>
            </a:r>
            <a:r>
              <a:rPr lang="en-US" altLang="zh-CN" dirty="0"/>
              <a:t>N</a:t>
            </a:r>
            <a:r>
              <a:rPr lang="zh-CN" altLang="en-US" dirty="0"/>
              <a:t>位，</a:t>
            </a:r>
            <a:r>
              <a:rPr lang="en-US" altLang="zh-CN" dirty="0"/>
              <a:t>X</a:t>
            </a:r>
            <a:r>
              <a:rPr lang="zh-CN" altLang="en-US" dirty="0"/>
              <a:t>为被选中格子的横坐标，</a:t>
            </a:r>
            <a:r>
              <a:rPr lang="en-US" altLang="zh-CN" dirty="0"/>
              <a:t>Y</a:t>
            </a:r>
            <a:r>
              <a:rPr lang="zh-CN" altLang="en-US" dirty="0"/>
              <a:t>为被选中格子的纵坐标）将每一种状态看成是二进制当中的一位，第</a:t>
            </a:r>
            <a:r>
              <a:rPr lang="en-US" altLang="zh-CN" dirty="0"/>
              <a:t>1-81</a:t>
            </a:r>
            <a:r>
              <a:rPr lang="zh-CN" altLang="en-US" dirty="0"/>
              <a:t>位分别表示（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  <a:r>
              <a:rPr lang="en-US" altLang="zh-CN" dirty="0"/>
              <a:t>-</a:t>
            </a:r>
            <a:r>
              <a:rPr lang="zh-CN" altLang="en-US" dirty="0"/>
              <a:t>（</a:t>
            </a:r>
            <a:r>
              <a:rPr lang="en-US" altLang="zh-CN" dirty="0"/>
              <a:t>9</a:t>
            </a:r>
            <a:r>
              <a:rPr lang="zh-CN" altLang="en-US" dirty="0"/>
              <a:t>，</a:t>
            </a:r>
            <a:r>
              <a:rPr lang="en-US" altLang="zh-CN" dirty="0"/>
              <a:t>9</a:t>
            </a:r>
            <a:r>
              <a:rPr lang="zh-CN" altLang="en-US" dirty="0"/>
              <a:t>）共</a:t>
            </a:r>
            <a:r>
              <a:rPr lang="en-US" altLang="zh-CN" dirty="0"/>
              <a:t>81</a:t>
            </a:r>
            <a:r>
              <a:rPr lang="zh-CN" altLang="en-US" dirty="0"/>
              <a:t>个格子是否有数字，公式为</a:t>
            </a:r>
            <a:r>
              <a:rPr lang="en-US" altLang="zh-CN" dirty="0"/>
              <a:t>X=INT((N-1)/9)+1; Y=((N-1)%9)+1; N=(X-1)*9+Y</a:t>
            </a:r>
            <a:r>
              <a:rPr lang="zh-CN" altLang="en-US" dirty="0"/>
              <a:t>。第</a:t>
            </a:r>
            <a:r>
              <a:rPr lang="en-US" altLang="zh-CN" dirty="0"/>
              <a:t>82</a:t>
            </a:r>
            <a:r>
              <a:rPr lang="zh-CN" altLang="en-US" dirty="0"/>
              <a:t>位为第</a:t>
            </a:r>
            <a:r>
              <a:rPr lang="en-US" altLang="zh-CN" dirty="0"/>
              <a:t>1</a:t>
            </a:r>
            <a:r>
              <a:rPr lang="zh-CN" altLang="en-US" dirty="0"/>
              <a:t>行填了数字</a:t>
            </a:r>
            <a:r>
              <a:rPr lang="en-US" altLang="zh-CN" dirty="0"/>
              <a:t>1</a:t>
            </a:r>
            <a:r>
              <a:rPr lang="zh-CN" altLang="en-US" dirty="0"/>
              <a:t>，第</a:t>
            </a:r>
            <a:r>
              <a:rPr lang="en-US" altLang="zh-CN" dirty="0"/>
              <a:t>83</a:t>
            </a:r>
            <a:r>
              <a:rPr lang="zh-CN" altLang="en-US" dirty="0"/>
              <a:t>位为在第</a:t>
            </a:r>
            <a:r>
              <a:rPr lang="en-US" altLang="zh-CN" dirty="0"/>
              <a:t>1</a:t>
            </a:r>
            <a:r>
              <a:rPr lang="zh-CN" altLang="en-US" dirty="0"/>
              <a:t>行填了数字</a:t>
            </a:r>
            <a:r>
              <a:rPr lang="en-US" altLang="zh-CN" dirty="0"/>
              <a:t>2</a:t>
            </a:r>
            <a:r>
              <a:rPr lang="zh-CN" altLang="en-US" dirty="0"/>
              <a:t>，以此类推直至第</a:t>
            </a:r>
            <a:r>
              <a:rPr lang="en-US" altLang="zh-CN" dirty="0"/>
              <a:t>162</a:t>
            </a:r>
            <a:r>
              <a:rPr lang="zh-CN" altLang="en-US" dirty="0"/>
              <a:t>位为第</a:t>
            </a:r>
            <a:r>
              <a:rPr lang="en-US" altLang="zh-CN" dirty="0"/>
              <a:t>9</a:t>
            </a:r>
            <a:r>
              <a:rPr lang="zh-CN" altLang="en-US" dirty="0"/>
              <a:t>行填了数字</a:t>
            </a:r>
            <a:r>
              <a:rPr lang="en-US" altLang="zh-CN" dirty="0"/>
              <a:t>9</a:t>
            </a:r>
            <a:r>
              <a:rPr lang="zh-CN" altLang="en-US" dirty="0"/>
              <a:t>，公式为</a:t>
            </a:r>
            <a:r>
              <a:rPr lang="en-US" altLang="zh-CN" dirty="0"/>
              <a:t>X=INT((N-81-1)/9)+1; Y=((N-81-1) Mod 9)+1; N=(X-1)×9+Y+81</a:t>
            </a:r>
            <a:r>
              <a:rPr lang="zh-CN" altLang="en-US" dirty="0"/>
              <a:t>。同理，第</a:t>
            </a:r>
            <a:r>
              <a:rPr lang="en-US" altLang="zh-CN" dirty="0"/>
              <a:t>163-243</a:t>
            </a:r>
            <a:r>
              <a:rPr lang="zh-CN" altLang="en-US" dirty="0"/>
              <a:t>位分别为第</a:t>
            </a:r>
            <a:r>
              <a:rPr lang="en-US" altLang="zh-CN" dirty="0"/>
              <a:t>1</a:t>
            </a:r>
            <a:r>
              <a:rPr lang="zh-CN" altLang="en-US" dirty="0"/>
              <a:t>列填了数字</a:t>
            </a:r>
            <a:r>
              <a:rPr lang="en-US" altLang="zh-CN" dirty="0"/>
              <a:t>1</a:t>
            </a:r>
            <a:r>
              <a:rPr lang="zh-CN" altLang="en-US" dirty="0"/>
              <a:t>到第</a:t>
            </a:r>
            <a:r>
              <a:rPr lang="en-US" altLang="zh-CN" dirty="0"/>
              <a:t>9</a:t>
            </a:r>
            <a:r>
              <a:rPr lang="zh-CN" altLang="en-US" dirty="0"/>
              <a:t>列填了数字</a:t>
            </a:r>
            <a:r>
              <a:rPr lang="en-US" altLang="zh-CN" dirty="0"/>
              <a:t>9</a:t>
            </a:r>
            <a:r>
              <a:rPr lang="zh-CN" altLang="en-US" dirty="0"/>
              <a:t>，公式为</a:t>
            </a:r>
            <a:r>
              <a:rPr lang="en-US" altLang="zh-CN" dirty="0"/>
              <a:t>X=INT((N-162-1)/9)+1</a:t>
            </a:r>
            <a:r>
              <a:rPr lang="zh-CN" altLang="en-US" dirty="0"/>
              <a:t>；</a:t>
            </a:r>
            <a:r>
              <a:rPr lang="en-US" altLang="zh-CN" dirty="0"/>
              <a:t>Y=((N-162-1) Mod 9)+1</a:t>
            </a:r>
            <a:r>
              <a:rPr lang="zh-CN" altLang="en-US" dirty="0"/>
              <a:t>；</a:t>
            </a:r>
            <a:r>
              <a:rPr lang="en-US" altLang="zh-CN" dirty="0"/>
              <a:t>N=(X-1)×9+Y+162</a:t>
            </a:r>
            <a:r>
              <a:rPr lang="zh-CN" altLang="en-US" dirty="0"/>
              <a:t>。第</a:t>
            </a:r>
            <a:r>
              <a:rPr lang="en-US" altLang="zh-CN" dirty="0"/>
              <a:t>244-324</a:t>
            </a:r>
            <a:r>
              <a:rPr lang="zh-CN" altLang="en-US" dirty="0"/>
              <a:t>位分别为第</a:t>
            </a:r>
            <a:r>
              <a:rPr lang="en-US" altLang="zh-CN" dirty="0"/>
              <a:t>1</a:t>
            </a:r>
            <a:r>
              <a:rPr lang="zh-CN" altLang="en-US" dirty="0"/>
              <a:t>宫填了数字</a:t>
            </a:r>
            <a:r>
              <a:rPr lang="en-US" altLang="zh-CN" dirty="0"/>
              <a:t>1</a:t>
            </a:r>
            <a:r>
              <a:rPr lang="zh-CN" altLang="en-US" dirty="0"/>
              <a:t>到第</a:t>
            </a:r>
            <a:r>
              <a:rPr lang="en-US" altLang="zh-CN" dirty="0"/>
              <a:t>9</a:t>
            </a:r>
            <a:r>
              <a:rPr lang="zh-CN" altLang="en-US" dirty="0"/>
              <a:t>宫填了数字</a:t>
            </a:r>
            <a:r>
              <a:rPr lang="en-US" altLang="zh-CN" dirty="0"/>
              <a:t>9</a:t>
            </a:r>
            <a:r>
              <a:rPr lang="zh-CN" altLang="en-US" dirty="0"/>
              <a:t>，公式为</a:t>
            </a:r>
            <a:r>
              <a:rPr lang="en-US" altLang="zh-CN" dirty="0"/>
              <a:t>X=INT((N-243-1)/9)+1</a:t>
            </a:r>
            <a:r>
              <a:rPr lang="zh-CN" altLang="en-US" dirty="0"/>
              <a:t>；</a:t>
            </a:r>
            <a:r>
              <a:rPr lang="en-US" altLang="zh-CN" dirty="0"/>
              <a:t>Y=((N-243-1) Mod 9)+1</a:t>
            </a:r>
            <a:r>
              <a:rPr lang="zh-CN" altLang="en-US" dirty="0"/>
              <a:t>；</a:t>
            </a:r>
            <a:r>
              <a:rPr lang="en-US" altLang="zh-CN" dirty="0"/>
              <a:t>N=(X-1)×9+Y+243</a:t>
            </a:r>
          </a:p>
          <a:p>
            <a:r>
              <a:rPr lang="zh-CN" altLang="en-US" dirty="0"/>
              <a:t>天梯排位算法：天梯赛的排名能够非常直接地反应一个人的水平，而这个人的水平又可以用三个参数：最高解题难度（段位）（</a:t>
            </a:r>
            <a:r>
              <a:rPr lang="en-US" altLang="zh-CN" dirty="0"/>
              <a:t>l</a:t>
            </a:r>
            <a:r>
              <a:rPr lang="zh-CN" altLang="en-US" dirty="0"/>
              <a:t>（小写的</a:t>
            </a:r>
            <a:r>
              <a:rPr lang="en-US" altLang="zh-CN" dirty="0"/>
              <a:t>L</a:t>
            </a:r>
            <a:r>
              <a:rPr lang="zh-CN" altLang="en-US" dirty="0"/>
              <a:t>））、做题平均用时（</a:t>
            </a:r>
            <a:r>
              <a:rPr lang="en-US" altLang="zh-CN" dirty="0"/>
              <a:t>t</a:t>
            </a:r>
            <a:r>
              <a:rPr lang="zh-CN" altLang="en-US" dirty="0"/>
              <a:t>）、成功解题率（</a:t>
            </a:r>
            <a:r>
              <a:rPr lang="en-US" altLang="zh-CN" dirty="0"/>
              <a:t>a</a:t>
            </a:r>
            <a:r>
              <a:rPr lang="zh-CN" altLang="en-US" dirty="0"/>
              <a:t>）来表示，而最终通过一个公式来换算成积分（</a:t>
            </a:r>
            <a:r>
              <a:rPr lang="en-US" altLang="zh-CN" dirty="0"/>
              <a:t>rank</a:t>
            </a:r>
            <a:r>
              <a:rPr lang="zh-CN" altLang="en-US" dirty="0"/>
              <a:t>）。公式见图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934CD31-74ED-4E3E-AE73-FA653E4626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19561" y="4497841"/>
            <a:ext cx="3952875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95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A86660-7E4B-4CD9-BB9C-78AD82393C6A}"/>
              </a:ext>
            </a:extLst>
          </p:cNvPr>
          <p:cNvSpPr txBox="1"/>
          <p:nvPr/>
        </p:nvSpPr>
        <p:spPr>
          <a:xfrm>
            <a:off x="2294708" y="2067088"/>
            <a:ext cx="7602583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最终得出的</a:t>
            </a:r>
            <a:r>
              <a:rPr lang="en-US" altLang="zh-CN" dirty="0"/>
              <a:t>rank</a:t>
            </a:r>
            <a:r>
              <a:rPr lang="zh-CN" altLang="en-US" dirty="0"/>
              <a:t>四舍五入取整。</a:t>
            </a:r>
          </a:p>
          <a:p>
            <a:r>
              <a:rPr lang="zh-CN" altLang="en-US" dirty="0"/>
              <a:t>	最高解题难度：从</a:t>
            </a:r>
            <a:r>
              <a:rPr lang="en-US" altLang="zh-CN" dirty="0"/>
              <a:t>1-9</a:t>
            </a:r>
            <a:r>
              <a:rPr lang="zh-CN" altLang="en-US" dirty="0"/>
              <a:t>级，实行晋级制，即当一个人在连续的</a:t>
            </a:r>
            <a:r>
              <a:rPr lang="en-US" altLang="zh-CN" dirty="0"/>
              <a:t>10</a:t>
            </a:r>
            <a:r>
              <a:rPr lang="zh-CN" altLang="en-US" dirty="0"/>
              <a:t>盘天梯排位中挑战更高一级的难度（若难度不同则取最低）且成功解题率达到</a:t>
            </a:r>
            <a:r>
              <a:rPr lang="en-US" altLang="zh-CN" dirty="0"/>
              <a:t>70%</a:t>
            </a:r>
            <a:r>
              <a:rPr lang="zh-CN" altLang="en-US" dirty="0"/>
              <a:t>，则被视为晋级成功。而若是在连续的</a:t>
            </a:r>
            <a:r>
              <a:rPr lang="en-US" altLang="zh-CN" dirty="0"/>
              <a:t>10</a:t>
            </a:r>
            <a:r>
              <a:rPr lang="zh-CN" altLang="en-US" dirty="0"/>
              <a:t>盘天梯排位中成功解题率不足</a:t>
            </a:r>
            <a:r>
              <a:rPr lang="en-US" altLang="zh-CN" dirty="0"/>
              <a:t>20%</a:t>
            </a:r>
            <a:r>
              <a:rPr lang="zh-CN" altLang="en-US" dirty="0"/>
              <a:t>，则段位</a:t>
            </a:r>
            <a:r>
              <a:rPr lang="en-US" altLang="zh-CN" dirty="0"/>
              <a:t>-1</a:t>
            </a:r>
            <a:r>
              <a:rPr lang="zh-CN" altLang="en-US" dirty="0"/>
              <a:t>并重新计算成功解题率等数值，若无，则置为</a:t>
            </a:r>
            <a:r>
              <a:rPr lang="en-US" altLang="zh-CN" dirty="0"/>
              <a:t>0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	做题平均用时：只记录用户解难度为自己段位的题的数据。</a:t>
            </a:r>
          </a:p>
          <a:p>
            <a:r>
              <a:rPr lang="zh-CN" altLang="en-US" dirty="0"/>
              <a:t>	成功解题率：只记录用户解难度为自己段位的题的数据。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3597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99412" y="2125779"/>
            <a:ext cx="10892590" cy="2606442"/>
            <a:chOff x="1299412" y="1946508"/>
            <a:chExt cx="10892590" cy="2606442"/>
          </a:xfrm>
        </p:grpSpPr>
        <p:sp>
          <p:nvSpPr>
            <p:cNvPr id="3" name="矩形 2"/>
            <p:cNvSpPr/>
            <p:nvPr/>
          </p:nvSpPr>
          <p:spPr>
            <a:xfrm>
              <a:off x="1299412" y="1946508"/>
              <a:ext cx="10892590" cy="26064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101600" dir="2700000" algn="tl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0901378" y="1946508"/>
              <a:ext cx="1290621" cy="2606442"/>
            </a:xfrm>
            <a:prstGeom prst="rect">
              <a:avLst/>
            </a:prstGeom>
            <a:blipFill>
              <a:blip r:embed="rId4"/>
              <a:srcRect/>
              <a:stretch>
                <a:fillRect l="-196466" r="-4582"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5436917" y="2428743"/>
            <a:ext cx="4868514" cy="9220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5400" b="1" dirty="0">
                <a:solidFill>
                  <a:srgbClr val="313A51"/>
                </a:solidFill>
                <a:latin typeface="+mj-ea"/>
                <a:ea typeface="+mj-ea"/>
                <a:cs typeface="华文黑体" panose="02010600040101010101" pitchFamily="2" charset="-122"/>
              </a:rPr>
              <a:t>其他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799653" y="1896970"/>
            <a:ext cx="3795929" cy="3064060"/>
            <a:chOff x="2175001" y="1257300"/>
            <a:chExt cx="2985630" cy="2014539"/>
          </a:xfrm>
          <a:effectLst>
            <a:outerShdw blurRad="190500" dist="127000" dir="2700000" algn="tl" rotWithShape="0">
              <a:prstClr val="black">
                <a:alpha val="50000"/>
              </a:prstClr>
            </a:outerShdw>
          </a:effectLst>
        </p:grpSpPr>
        <p:sp>
          <p:nvSpPr>
            <p:cNvPr id="4" name="矩形 3"/>
            <p:cNvSpPr/>
            <p:nvPr/>
          </p:nvSpPr>
          <p:spPr>
            <a:xfrm>
              <a:off x="2175001" y="1257300"/>
              <a:ext cx="1525462" cy="20145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>
              <a:off x="3700464" y="1257301"/>
              <a:ext cx="1460167" cy="2014538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2388205" y="2551837"/>
            <a:ext cx="1946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2"/>
                </a:solidFill>
                <a:latin typeface="Impact" panose="020B0806030902050204" pitchFamily="34" charset="0"/>
                <a:ea typeface="华文黑体" panose="02010600040101010101" pitchFamily="2" charset="-122"/>
                <a:cs typeface="华文黑体" panose="02010600040101010101" pitchFamily="2" charset="-122"/>
              </a:rPr>
              <a:t>PART </a:t>
            </a:r>
            <a:r>
              <a:rPr lang="en-US" altLang="zh-CN" sz="2400" dirty="0">
                <a:solidFill>
                  <a:schemeClr val="accent2"/>
                </a:solidFill>
                <a:latin typeface="Impact" panose="020B0806030902050204" pitchFamily="34" charset="0"/>
                <a:ea typeface="华文黑体" panose="02010600040101010101" pitchFamily="2" charset="-122"/>
                <a:cs typeface="华文黑体" panose="02010600040101010101" pitchFamily="2" charset="-122"/>
              </a:rPr>
              <a:t> </a:t>
            </a:r>
          </a:p>
          <a:p>
            <a:r>
              <a:rPr lang="en-US" altLang="zh-CN" sz="8000" dirty="0">
                <a:solidFill>
                  <a:schemeClr val="accent2"/>
                </a:solidFill>
                <a:latin typeface="Impact" panose="020B0806030902050204" pitchFamily="34" charset="0"/>
                <a:ea typeface="华文黑体" panose="02010600040101010101" pitchFamily="2" charset="-122"/>
                <a:cs typeface="华文黑体" panose="02010600040101010101" pitchFamily="2" charset="-122"/>
              </a:rPr>
              <a:t>03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627417" y="3375226"/>
            <a:ext cx="4383191" cy="169100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项目计划修订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会议纪要</a:t>
            </a: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版本管理</a:t>
            </a: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绩效评定</a:t>
            </a: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参考资料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20000" fill="hold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20000" fill="hold" grpId="0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5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6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810"/>
                                </p:stCondLst>
                                <p:childTnLst>
                                  <p:par>
                                    <p:cTn id="2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2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2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2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810"/>
                                </p:stCondLst>
                                <p:childTnLst>
                                  <p:par>
                                    <p:cTn id="2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2" grpId="0"/>
          <p:bldP spid="7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66BB790-134D-4540-992D-735B67FCB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5674"/>
            <a:ext cx="12195591" cy="588232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3186F0C-6E2A-4989-A12F-BB371F711565}"/>
              </a:ext>
            </a:extLst>
          </p:cNvPr>
          <p:cNvSpPr txBox="1"/>
          <p:nvPr/>
        </p:nvSpPr>
        <p:spPr>
          <a:xfrm>
            <a:off x="380385" y="312852"/>
            <a:ext cx="626999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项目计划修订</a:t>
            </a:r>
          </a:p>
        </p:txBody>
      </p:sp>
    </p:spTree>
    <p:extLst>
      <p:ext uri="{BB962C8B-B14F-4D97-AF65-F5344CB8AC3E}">
        <p14:creationId xmlns:p14="http://schemas.microsoft.com/office/powerpoint/2010/main" val="40906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2C4E468-F0CB-4DCC-BB50-64AA9FEF6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9495"/>
            <a:ext cx="12192000" cy="593850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6A8CDF5-A2E7-414B-894A-11E103223D01}"/>
              </a:ext>
            </a:extLst>
          </p:cNvPr>
          <p:cNvSpPr txBox="1"/>
          <p:nvPr/>
        </p:nvSpPr>
        <p:spPr>
          <a:xfrm>
            <a:off x="380386" y="247533"/>
            <a:ext cx="626999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版本管理</a:t>
            </a:r>
          </a:p>
        </p:txBody>
      </p:sp>
    </p:spTree>
    <p:extLst>
      <p:ext uri="{BB962C8B-B14F-4D97-AF65-F5344CB8AC3E}">
        <p14:creationId xmlns:p14="http://schemas.microsoft.com/office/powerpoint/2010/main" val="169099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0A250-73FD-4DC8-B1CA-AD8E408D581E}"/>
              </a:ext>
            </a:extLst>
          </p:cNvPr>
          <p:cNvSpPr txBox="1"/>
          <p:nvPr/>
        </p:nvSpPr>
        <p:spPr>
          <a:xfrm>
            <a:off x="597201" y="275696"/>
            <a:ext cx="7383364" cy="59584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最终得分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852237F6-7D13-46B0-B1E3-9E76BE9D72C0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34483272"/>
              </p:ext>
            </p:extLst>
          </p:nvPr>
        </p:nvGraphicFramePr>
        <p:xfrm>
          <a:off x="2100701" y="1730972"/>
          <a:ext cx="7537404" cy="1793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3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4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43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843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837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350"/>
                        <a:t>评分人</a:t>
                      </a:r>
                      <a:r>
                        <a:rPr lang="en-US" altLang="zh-CN" sz="1350"/>
                        <a:t>\</a:t>
                      </a:r>
                      <a:r>
                        <a:rPr lang="zh-CN" altLang="en-US" sz="1350"/>
                        <a:t>被评分人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350"/>
                        <a:t>刘羽佳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350" dirty="0"/>
                        <a:t>张鑫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350" dirty="0"/>
                        <a:t>潘言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37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350"/>
                        <a:t>刘羽佳（组长）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 dirty="0"/>
                        <a:t>95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/>
                        <a:t>93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 dirty="0"/>
                        <a:t>93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837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350"/>
                        <a:t>张鑫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/>
                        <a:t>93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/>
                        <a:t>85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/>
                        <a:t>88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837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350"/>
                        <a:t>潘言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/>
                        <a:t>98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/>
                        <a:t>96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350" dirty="0"/>
                        <a:t>92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481A2A41-DCF4-41AE-B775-6F5CA5220627}"/>
              </a:ext>
            </a:extLst>
          </p:cNvPr>
          <p:cNvSpPr txBox="1"/>
          <p:nvPr/>
        </p:nvSpPr>
        <p:spPr>
          <a:xfrm>
            <a:off x="2708281" y="4201997"/>
            <a:ext cx="67754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组长打分配比：分工评分 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0.5 / 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组员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 0.2 / 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组员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 0.2 / 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自评 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0.1</a:t>
            </a:r>
          </a:p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组员打分配比：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分工评分 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0.5 / 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组长 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0.3 / 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另一组员 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0.1 / 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自评 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0.1</a:t>
            </a:r>
          </a:p>
          <a:p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本次得分：刘羽佳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=86.07*0.5+95*0.1+93*0.2+98*0.2=90.74</a:t>
            </a:r>
          </a:p>
          <a:p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             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张鑫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=85.33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*0.5+93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*0.3+85*0.1+96*0.1=88.57</a:t>
            </a:r>
          </a:p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             潘言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=85.67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*0.5+93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*0.3+88*0.1+92*0.1=88.74</a:t>
            </a:r>
          </a:p>
        </p:txBody>
      </p:sp>
    </p:spTree>
    <p:extLst>
      <p:ext uri="{BB962C8B-B14F-4D97-AF65-F5344CB8AC3E}">
        <p14:creationId xmlns:p14="http://schemas.microsoft.com/office/powerpoint/2010/main" val="356700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7A715AE-AA6C-467B-954E-E3574E2B5775}"/>
              </a:ext>
            </a:extLst>
          </p:cNvPr>
          <p:cNvSpPr txBox="1"/>
          <p:nvPr/>
        </p:nvSpPr>
        <p:spPr>
          <a:xfrm>
            <a:off x="2405337" y="2044005"/>
            <a:ext cx="7381325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[1]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欧泊科数独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https://www.oubk.com/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[2]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GB/T 8567-2006,计算机软件文档编制规范[S]. 北京:中国国家标准化管理委员会，中华人民共和国国家质量监督检验检疫总局,2006.</a:t>
            </a:r>
          </a:p>
          <a:p>
            <a:pPr algn="l"/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[3] 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张海藩,牟永敏.软件工程导论（第6版）[M].清华大学出版社,2013:1-53.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[4] Git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版本控制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https://blog.csdn.net/weixin_39723352/article/details/81606082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F5688F1-A6C3-4C05-80F4-4FF4B835E192}"/>
              </a:ext>
            </a:extLst>
          </p:cNvPr>
          <p:cNvSpPr txBox="1"/>
          <p:nvPr/>
        </p:nvSpPr>
        <p:spPr>
          <a:xfrm>
            <a:off x="512360" y="416547"/>
            <a:ext cx="626999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</a:p>
        </p:txBody>
      </p:sp>
    </p:spTree>
    <p:extLst>
      <p:ext uri="{BB962C8B-B14F-4D97-AF65-F5344CB8AC3E}">
        <p14:creationId xmlns:p14="http://schemas.microsoft.com/office/powerpoint/2010/main" val="2809097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2378702" y="2334710"/>
            <a:ext cx="7434596" cy="21885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2938119" y="1527884"/>
            <a:ext cx="2625055" cy="3733927"/>
            <a:chOff x="2938119" y="1383505"/>
            <a:chExt cx="2625055" cy="3733927"/>
          </a:xfrm>
        </p:grpSpPr>
        <p:sp>
          <p:nvSpPr>
            <p:cNvPr id="23" name="矩形 22"/>
            <p:cNvSpPr/>
            <p:nvPr/>
          </p:nvSpPr>
          <p:spPr>
            <a:xfrm>
              <a:off x="2938119" y="1383505"/>
              <a:ext cx="2625055" cy="37339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254000" dist="101600" dir="2700000" algn="tl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" name="直接连接符 2"/>
            <p:cNvCxnSpPr/>
            <p:nvPr/>
          </p:nvCxnSpPr>
          <p:spPr>
            <a:xfrm>
              <a:off x="3308848" y="3378664"/>
              <a:ext cx="189411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椭圆 18"/>
          <p:cNvSpPr/>
          <p:nvPr/>
        </p:nvSpPr>
        <p:spPr>
          <a:xfrm>
            <a:off x="3871504" y="4862421"/>
            <a:ext cx="133814" cy="133814"/>
          </a:xfrm>
          <a:prstGeom prst="ellipse">
            <a:avLst/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183739" y="4862421"/>
            <a:ext cx="133814" cy="1338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0D3A9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4495974" y="4862421"/>
            <a:ext cx="133814" cy="133814"/>
          </a:xfrm>
          <a:prstGeom prst="ellipse">
            <a:avLst/>
          </a:prstGeom>
          <a:solidFill>
            <a:schemeClr val="accent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751021" y="2875002"/>
            <a:ext cx="367805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>
                <a:solidFill>
                  <a:schemeClr val="accent1"/>
                </a:solidFill>
                <a:latin typeface="Impact" panose="020B0806030902050204" pitchFamily="34" charset="0"/>
              </a:rPr>
              <a:t>Thank</a:t>
            </a:r>
            <a:r>
              <a:rPr lang="zh-CN" altLang="en-US" sz="6600" dirty="0">
                <a:solidFill>
                  <a:schemeClr val="accent1"/>
                </a:solidFill>
                <a:latin typeface="Impact" panose="020B0806030902050204" pitchFamily="34" charset="0"/>
              </a:rPr>
              <a:t> </a:t>
            </a:r>
            <a:r>
              <a:rPr lang="en-US" altLang="zh-CN" sz="6600" dirty="0">
                <a:solidFill>
                  <a:schemeClr val="accent1"/>
                </a:solidFill>
                <a:latin typeface="Impact" panose="020B0806030902050204" pitchFamily="34" charset="0"/>
              </a:rPr>
              <a:t>You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298330" y="3116496"/>
            <a:ext cx="190463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b="1" dirty="0">
                <a:solidFill>
                  <a:schemeClr val="bg1">
                    <a:lumMod val="95000"/>
                  </a:schemeClr>
                </a:solidFill>
              </a:rPr>
              <a:t>G02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20000" fill="hold" nodeType="withEffect" p14:presetBounceEnd="7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20000" fill="hold" grpId="0" nodeType="withEffect" p14:presetBounceEnd="7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5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6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20000" fill="hold" grpId="0" nodeType="withEffect" p14:presetBounceEnd="7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9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0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20000" fill="hold" grpId="0" nodeType="withEffect" p14:presetBounceEnd="7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23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4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20000" fill="hold" grpId="0" nodeType="withEffect" p14:presetBounceEnd="7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27" dur="1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8" dur="1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0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639"/>
                                </p:stCondLst>
                                <p:childTnLst>
                                  <p:par>
                                    <p:cTn id="36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7" dur="500" tmFilter="0, 0; .2, .5; .8, .5; 1, 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38" dur="250" autoRev="1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139"/>
                                </p:stCondLst>
                                <p:childTnLst>
                                  <p:par>
                                    <p:cTn id="40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1" dur="500" tmFilter="0, 0; .2, .5; .8, .5; 1, 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2" dur="250" autoRev="1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639"/>
                                </p:stCondLst>
                                <p:childTnLst>
                                  <p:par>
                                    <p:cTn id="44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5" dur="500" tmFilter="0, 0; .2, .5; .8, .5; 1, 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6" dur="250" autoRev="1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" grpId="0"/>
          <p:bldP spid="1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2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2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2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2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2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0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639"/>
                                </p:stCondLst>
                                <p:childTnLst>
                                  <p:par>
                                    <p:cTn id="36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7" dur="500" tmFilter="0, 0; .2, .5; .8, .5; 1, 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38" dur="250" autoRev="1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139"/>
                                </p:stCondLst>
                                <p:childTnLst>
                                  <p:par>
                                    <p:cTn id="40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1" dur="500" tmFilter="0, 0; .2, .5; .8, .5; 1, 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2" dur="250" autoRev="1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639"/>
                                </p:stCondLst>
                                <p:childTnLst>
                                  <p:par>
                                    <p:cTn id="44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5" dur="500" tmFilter="0, 0; .2, .5; .8, .5; 1, 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6" dur="250" autoRev="1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" grpId="0"/>
          <p:bldP spid="14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 30"/>
          <p:cNvSpPr/>
          <p:nvPr/>
        </p:nvSpPr>
        <p:spPr>
          <a:xfrm flipH="1">
            <a:off x="10929875" y="5016746"/>
            <a:ext cx="1262125" cy="1841254"/>
          </a:xfrm>
          <a:custGeom>
            <a:avLst/>
            <a:gdLst>
              <a:gd name="connsiteX0" fmla="*/ 0 w 2610360"/>
              <a:gd name="connsiteY0" fmla="*/ 0 h 3808132"/>
              <a:gd name="connsiteX1" fmla="*/ 0 w 2610360"/>
              <a:gd name="connsiteY1" fmla="*/ 3808132 h 3808132"/>
              <a:gd name="connsiteX2" fmla="*/ 2610360 w 2610360"/>
              <a:gd name="connsiteY2" fmla="*/ 3808132 h 3808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0360" h="3808132">
                <a:moveTo>
                  <a:pt x="0" y="0"/>
                </a:moveTo>
                <a:lnTo>
                  <a:pt x="0" y="3808132"/>
                </a:lnTo>
                <a:lnTo>
                  <a:pt x="2610360" y="38081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grpSp>
        <p:nvGrpSpPr>
          <p:cNvPr id="38" name="组合 37"/>
          <p:cNvGrpSpPr/>
          <p:nvPr/>
        </p:nvGrpSpPr>
        <p:grpSpPr>
          <a:xfrm>
            <a:off x="2194538" y="2356519"/>
            <a:ext cx="2718289" cy="4126822"/>
            <a:chOff x="2194538" y="2356519"/>
            <a:chExt cx="2718289" cy="4126822"/>
          </a:xfrm>
        </p:grpSpPr>
        <p:sp>
          <p:nvSpPr>
            <p:cNvPr id="25" name="任意多边形 24"/>
            <p:cNvSpPr/>
            <p:nvPr/>
          </p:nvSpPr>
          <p:spPr>
            <a:xfrm flipH="1">
              <a:off x="2194538" y="2356519"/>
              <a:ext cx="2686205" cy="3918778"/>
            </a:xfrm>
            <a:custGeom>
              <a:avLst/>
              <a:gdLst>
                <a:gd name="connsiteX0" fmla="*/ 0 w 2610360"/>
                <a:gd name="connsiteY0" fmla="*/ 0 h 3808132"/>
                <a:gd name="connsiteX1" fmla="*/ 0 w 2610360"/>
                <a:gd name="connsiteY1" fmla="*/ 3808132 h 3808132"/>
                <a:gd name="connsiteX2" fmla="*/ 2610360 w 2610360"/>
                <a:gd name="connsiteY2" fmla="*/ 3808132 h 3808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10360" h="3808132">
                  <a:moveTo>
                    <a:pt x="0" y="0"/>
                  </a:moveTo>
                  <a:lnTo>
                    <a:pt x="0" y="3808132"/>
                  </a:lnTo>
                  <a:lnTo>
                    <a:pt x="2610360" y="38081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0" dist="101600" dir="2700000" algn="tl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877661" y="3890548"/>
              <a:ext cx="81438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目录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618609" y="4621293"/>
              <a:ext cx="2294218" cy="1862048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lstStyle/>
            <a:p>
              <a:pPr algn="r"/>
              <a:r>
                <a:rPr lang="en-US" altLang="zh-CN" sz="115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Impact" panose="020B0806030902050204" pitchFamily="34" charset="0"/>
                </a:rPr>
                <a:t>C</a:t>
              </a:r>
              <a:r>
                <a:rPr lang="en-US" altLang="zh-CN" sz="3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Impact" panose="020B0806030902050204" pitchFamily="34" charset="0"/>
                </a:rPr>
                <a:t>ontents</a:t>
              </a:r>
              <a:endPara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13" name="平行四边形 12"/>
          <p:cNvSpPr/>
          <p:nvPr/>
        </p:nvSpPr>
        <p:spPr>
          <a:xfrm>
            <a:off x="5962674" y="1398813"/>
            <a:ext cx="5219675" cy="722661"/>
          </a:xfrm>
          <a:prstGeom prst="parallelogram">
            <a:avLst>
              <a:gd name="adj" fmla="val 68547"/>
            </a:avLst>
          </a:prstGeom>
          <a:solidFill>
            <a:schemeClr val="bg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平行四边形 18"/>
          <p:cNvSpPr/>
          <p:nvPr/>
        </p:nvSpPr>
        <p:spPr>
          <a:xfrm>
            <a:off x="5962674" y="2603355"/>
            <a:ext cx="5219675" cy="722661"/>
          </a:xfrm>
          <a:prstGeom prst="parallelogram">
            <a:avLst>
              <a:gd name="adj" fmla="val 68547"/>
            </a:avLst>
          </a:prstGeom>
          <a:solidFill>
            <a:schemeClr val="bg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平行四边形 19"/>
          <p:cNvSpPr/>
          <p:nvPr/>
        </p:nvSpPr>
        <p:spPr>
          <a:xfrm>
            <a:off x="5962674" y="3807897"/>
            <a:ext cx="5219675" cy="722661"/>
          </a:xfrm>
          <a:prstGeom prst="parallelogram">
            <a:avLst>
              <a:gd name="adj" fmla="val 68547"/>
            </a:avLst>
          </a:prstGeom>
          <a:solidFill>
            <a:schemeClr val="bg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平行四边形 20"/>
          <p:cNvSpPr/>
          <p:nvPr/>
        </p:nvSpPr>
        <p:spPr>
          <a:xfrm>
            <a:off x="5962674" y="5012439"/>
            <a:ext cx="5219675" cy="722661"/>
          </a:xfrm>
          <a:prstGeom prst="parallelogram">
            <a:avLst>
              <a:gd name="adj" fmla="val 68547"/>
            </a:avLst>
          </a:prstGeom>
          <a:solidFill>
            <a:schemeClr val="bg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9481230" y="1398813"/>
            <a:ext cx="1262970" cy="722661"/>
          </a:xfrm>
          <a:prstGeom prst="parallelogram">
            <a:avLst>
              <a:gd name="adj" fmla="val 68547"/>
            </a:avLst>
          </a:prstGeom>
          <a:solidFill>
            <a:schemeClr val="accent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Impact" panose="020B0806030902050204" pitchFamily="34" charset="0"/>
              </a:rPr>
              <a:t>01</a:t>
            </a:r>
            <a:endParaRPr lang="zh-CN" altLang="en-US" sz="2800" dirty="0">
              <a:latin typeface="Impact" panose="020B0806030902050204" pitchFamily="34" charset="0"/>
            </a:endParaRPr>
          </a:p>
        </p:txBody>
      </p:sp>
      <p:sp>
        <p:nvSpPr>
          <p:cNvPr id="27" name="平行四边形 26"/>
          <p:cNvSpPr/>
          <p:nvPr/>
        </p:nvSpPr>
        <p:spPr>
          <a:xfrm>
            <a:off x="9481230" y="2603355"/>
            <a:ext cx="1262970" cy="722661"/>
          </a:xfrm>
          <a:prstGeom prst="parallelogram">
            <a:avLst>
              <a:gd name="adj" fmla="val 68547"/>
            </a:avLst>
          </a:prstGeom>
          <a:solidFill>
            <a:schemeClr val="accent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Impact" panose="020B0806030902050204" pitchFamily="34" charset="0"/>
              </a:rPr>
              <a:t>02</a:t>
            </a:r>
            <a:endParaRPr lang="zh-CN" altLang="en-US" sz="2800" dirty="0">
              <a:latin typeface="Impact" panose="020B0806030902050204" pitchFamily="34" charset="0"/>
            </a:endParaRPr>
          </a:p>
        </p:txBody>
      </p:sp>
      <p:sp>
        <p:nvSpPr>
          <p:cNvPr id="28" name="平行四边形 27"/>
          <p:cNvSpPr/>
          <p:nvPr/>
        </p:nvSpPr>
        <p:spPr>
          <a:xfrm>
            <a:off x="9481230" y="3807897"/>
            <a:ext cx="1262970" cy="722661"/>
          </a:xfrm>
          <a:prstGeom prst="parallelogram">
            <a:avLst>
              <a:gd name="adj" fmla="val 68547"/>
            </a:avLst>
          </a:prstGeom>
          <a:solidFill>
            <a:schemeClr val="accent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Impact" panose="020B0806030902050204" pitchFamily="34" charset="0"/>
              </a:rPr>
              <a:t>03</a:t>
            </a:r>
            <a:endParaRPr lang="zh-CN" altLang="en-US" sz="2800" dirty="0">
              <a:latin typeface="Impact" panose="020B0806030902050204" pitchFamily="34" charset="0"/>
            </a:endParaRPr>
          </a:p>
        </p:txBody>
      </p:sp>
      <p:sp>
        <p:nvSpPr>
          <p:cNvPr id="29" name="平行四边形 28"/>
          <p:cNvSpPr/>
          <p:nvPr/>
        </p:nvSpPr>
        <p:spPr>
          <a:xfrm>
            <a:off x="9481230" y="5012439"/>
            <a:ext cx="1262970" cy="722661"/>
          </a:xfrm>
          <a:prstGeom prst="parallelogram">
            <a:avLst>
              <a:gd name="adj" fmla="val 68547"/>
            </a:avLst>
          </a:prstGeom>
          <a:solidFill>
            <a:schemeClr val="accent1"/>
          </a:solid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Impact" panose="020B0806030902050204" pitchFamily="34" charset="0"/>
              </a:rPr>
              <a:t>04</a:t>
            </a:r>
            <a:endParaRPr lang="zh-CN" altLang="en-US" sz="2800" dirty="0">
              <a:latin typeface="Impact" panose="020B0806030902050204" pitchFamily="34" charset="0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0" y="-19394"/>
            <a:ext cx="6577264" cy="6877394"/>
          </a:xfrm>
          <a:custGeom>
            <a:avLst/>
            <a:gdLst>
              <a:gd name="connsiteX0" fmla="*/ 2359845 w 6577264"/>
              <a:gd name="connsiteY0" fmla="*/ 0 h 6877394"/>
              <a:gd name="connsiteX1" fmla="*/ 6577264 w 6577264"/>
              <a:gd name="connsiteY1" fmla="*/ 0 h 6877394"/>
              <a:gd name="connsiteX2" fmla="*/ 1863017 w 6577264"/>
              <a:gd name="connsiteY2" fmla="*/ 6877394 h 6877394"/>
              <a:gd name="connsiteX3" fmla="*/ 0 w 6577264"/>
              <a:gd name="connsiteY3" fmla="*/ 6877394 h 6877394"/>
              <a:gd name="connsiteX4" fmla="*/ 0 w 6577264"/>
              <a:gd name="connsiteY4" fmla="*/ 3442667 h 6877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7264" h="6877394">
                <a:moveTo>
                  <a:pt x="2359845" y="0"/>
                </a:moveTo>
                <a:lnTo>
                  <a:pt x="6577264" y="0"/>
                </a:lnTo>
                <a:lnTo>
                  <a:pt x="1863017" y="6877394"/>
                </a:lnTo>
                <a:lnTo>
                  <a:pt x="0" y="6877394"/>
                </a:lnTo>
                <a:lnTo>
                  <a:pt x="0" y="3442667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/>
            </a:stretch>
          </a:blipFill>
          <a:ln>
            <a:noFill/>
          </a:ln>
          <a:effectLst>
            <a:outerShdw blurRad="254000" dist="101600" dir="2700000" algn="tl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6705195" y="1545196"/>
            <a:ext cx="2616862" cy="4298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总体设计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6705195" y="2749738"/>
            <a:ext cx="2616862" cy="4298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详细设计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6705195" y="3954280"/>
            <a:ext cx="2616862" cy="4298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其他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6705195" y="5158326"/>
            <a:ext cx="2616862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点击添加标题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20000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accel="20000" fill="hold" grpId="0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decel="10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2" presetClass="entr" presetSubtype="4" fill="hold" grpId="0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2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63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25 -1.48148E-6 L 2.91667E-6 -1.48148E-6 " pathEditMode="relative" rAng="0" ptsTypes="AA">
                                          <p:cBhvr>
                                            <p:cTn id="26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1" presetID="2" presetClass="entr" presetSubtype="4" fill="hold" grpId="0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34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7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3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25 4.07407E-6 L 2.91667E-6 4.07407E-6 " pathEditMode="relative" rAng="0" ptsTypes="AA">
                                          <p:cBhvr>
                                            <p:cTn id="3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7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4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4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63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25 -3.7037E-7 L 2.91667E-6 -3.7037E-7 " pathEditMode="relative" rAng="0" ptsTypes="AA">
                                          <p:cBhvr>
                                            <p:cTn id="52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7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7" presetID="2" presetClass="entr" presetSubtype="4" fill="hold" grpId="0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59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6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63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25 -4.81481E-6 L 2.91667E-6 -4.81481E-6 " pathEditMode="relative" rAng="0" ptsTypes="AA">
                                          <p:cBhvr>
                                            <p:cTn id="65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6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13" grpId="0" animBg="1"/>
          <p:bldP spid="19" grpId="0" animBg="1"/>
          <p:bldP spid="20" grpId="0" animBg="1"/>
          <p:bldP spid="21" grpId="0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18" grpId="0" animBg="1"/>
          <p:bldP spid="33" grpId="0"/>
          <p:bldP spid="34" grpId="0"/>
          <p:bldP spid="35" grpId="0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2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accel="2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decel="10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63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25 -1.48148E-6 L 2.91667E-6 -1.48148E-6 " pathEditMode="relative" rAng="0" ptsTypes="AA">
                                          <p:cBhvr>
                                            <p:cTn id="26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7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3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25 4.07407E-6 L 2.91667E-6 4.07407E-6 " pathEditMode="relative" rAng="0" ptsTypes="AA">
                                          <p:cBhvr>
                                            <p:cTn id="3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7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63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25 -3.7037E-7 L 2.91667E-6 -3.7037E-7 " pathEditMode="relative" rAng="0" ptsTypes="AA">
                                          <p:cBhvr>
                                            <p:cTn id="52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7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63" presetClass="path" presetSubtype="0" accel="50000" decel="5000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-0.25 -4.81481E-6 L 2.91667E-6 -4.81481E-6 " pathEditMode="relative" rAng="0" ptsTypes="AA">
                                          <p:cBhvr>
                                            <p:cTn id="65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6" presetID="2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13" grpId="0" animBg="1"/>
          <p:bldP spid="19" grpId="0" animBg="1"/>
          <p:bldP spid="20" grpId="0" animBg="1"/>
          <p:bldP spid="21" grpId="0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18" grpId="0" animBg="1"/>
          <p:bldP spid="33" grpId="0"/>
          <p:bldP spid="34" grpId="0"/>
          <p:bldP spid="35" grpId="0"/>
          <p:bldP spid="36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99412" y="2125779"/>
            <a:ext cx="10892590" cy="2606442"/>
            <a:chOff x="1299412" y="1946508"/>
            <a:chExt cx="10892590" cy="2606442"/>
          </a:xfrm>
        </p:grpSpPr>
        <p:sp>
          <p:nvSpPr>
            <p:cNvPr id="3" name="矩形 2"/>
            <p:cNvSpPr/>
            <p:nvPr/>
          </p:nvSpPr>
          <p:spPr>
            <a:xfrm>
              <a:off x="1299412" y="1946508"/>
              <a:ext cx="10892590" cy="26064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101600" dir="2700000" algn="tl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0901378" y="1946508"/>
              <a:ext cx="1290621" cy="2606442"/>
            </a:xfrm>
            <a:prstGeom prst="rect">
              <a:avLst/>
            </a:prstGeom>
            <a:blipFill>
              <a:blip r:embed="rId4"/>
              <a:srcRect/>
              <a:stretch>
                <a:fillRect l="-196466" r="-4582"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5436917" y="2428743"/>
            <a:ext cx="4868514" cy="9220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5400" b="1" dirty="0">
                <a:solidFill>
                  <a:srgbClr val="313A51"/>
                </a:solidFill>
                <a:latin typeface="+mj-ea"/>
                <a:ea typeface="+mj-ea"/>
                <a:cs typeface="华文黑体" panose="02010600040101010101" pitchFamily="2" charset="-122"/>
              </a:rPr>
              <a:t>总体设计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799653" y="1896970"/>
            <a:ext cx="3795929" cy="3064060"/>
            <a:chOff x="2175001" y="1257300"/>
            <a:chExt cx="2985630" cy="2014539"/>
          </a:xfrm>
          <a:effectLst>
            <a:outerShdw blurRad="190500" dist="127000" dir="2700000" algn="tl" rotWithShape="0">
              <a:prstClr val="black">
                <a:alpha val="50000"/>
              </a:prstClr>
            </a:outerShdw>
          </a:effectLst>
        </p:grpSpPr>
        <p:sp>
          <p:nvSpPr>
            <p:cNvPr id="4" name="矩形 3"/>
            <p:cNvSpPr/>
            <p:nvPr/>
          </p:nvSpPr>
          <p:spPr>
            <a:xfrm>
              <a:off x="2175001" y="1257300"/>
              <a:ext cx="1525462" cy="20145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>
              <a:off x="3700464" y="1257301"/>
              <a:ext cx="1460167" cy="2014538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2388205" y="2551837"/>
            <a:ext cx="1946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2"/>
                </a:solidFill>
                <a:latin typeface="Impact" panose="020B0806030902050204" pitchFamily="34" charset="0"/>
                <a:ea typeface="华文黑体" panose="02010600040101010101" pitchFamily="2" charset="-122"/>
                <a:cs typeface="华文黑体" panose="02010600040101010101" pitchFamily="2" charset="-122"/>
              </a:rPr>
              <a:t>PART </a:t>
            </a:r>
            <a:r>
              <a:rPr lang="en-US" altLang="zh-CN" sz="2400" dirty="0">
                <a:solidFill>
                  <a:schemeClr val="accent2"/>
                </a:solidFill>
                <a:latin typeface="Impact" panose="020B0806030902050204" pitchFamily="34" charset="0"/>
                <a:ea typeface="华文黑体" panose="02010600040101010101" pitchFamily="2" charset="-122"/>
                <a:cs typeface="华文黑体" panose="02010600040101010101" pitchFamily="2" charset="-122"/>
              </a:rPr>
              <a:t> </a:t>
            </a:r>
          </a:p>
          <a:p>
            <a:r>
              <a:rPr lang="en-US" altLang="zh-CN" sz="8000" dirty="0">
                <a:solidFill>
                  <a:schemeClr val="accent2"/>
                </a:solidFill>
                <a:latin typeface="Impact" panose="020B0806030902050204" pitchFamily="34" charset="0"/>
                <a:ea typeface="华文黑体" panose="02010600040101010101" pitchFamily="2" charset="-122"/>
                <a:cs typeface="华文黑体" panose="02010600040101010101" pitchFamily="2" charset="-122"/>
              </a:rPr>
              <a:t>01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627417" y="3375226"/>
            <a:ext cx="4383191" cy="105092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系统模块结构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业务流图</a:t>
            </a:r>
          </a:p>
          <a:p>
            <a:pPr indent="0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20000" fill="hold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20000" fill="hold" grpId="0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5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6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930"/>
                                </p:stCondLst>
                                <p:childTnLst>
                                  <p:par>
                                    <p:cTn id="2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2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2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2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930"/>
                                </p:stCondLst>
                                <p:childTnLst>
                                  <p:par>
                                    <p:cTn id="2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2" grpId="0"/>
          <p:bldP spid="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CB019B1-382A-4266-B25C-5B523AA43C14-3" descr="qt_temp">
            <a:extLst>
              <a:ext uri="{FF2B5EF4-FFF2-40B4-BE49-F238E27FC236}">
                <a16:creationId xmlns:a16="http://schemas.microsoft.com/office/drawing/2014/main" id="{81E0BF14-FC0F-45D6-9D4C-626D0BA9C20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0803" y="1347493"/>
            <a:ext cx="11370393" cy="41630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268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739273D-170B-44F3-85B1-D401B9561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41646"/>
            <a:ext cx="10456709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左图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出题模块处理流程图，当进入出题界面后，需要用户输入题目的基本信息以及题面，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提交过后平台会检查该题目是由有唯一解，如没有唯一解，则需要重新输入信息，直到有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唯一解，然后用户选择是否悬赏，接着就会将题目的信息录入题目信息的数据库，同时结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束出题。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ECB019B1-382A-4266-B25C-5B523AA43C14-7" descr="qt_temp">
            <a:extLst>
              <a:ext uri="{FF2B5EF4-FFF2-40B4-BE49-F238E27FC236}">
                <a16:creationId xmlns:a16="http://schemas.microsoft.com/office/drawing/2014/main" id="{2C8BE508-3770-404E-9E0A-17BC904192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78020" y="2470784"/>
            <a:ext cx="2295525" cy="411099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750CE6D-6B81-4E14-A545-48183EF7E1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799" y="1607968"/>
            <a:ext cx="1045670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右图为做题模块处理流程图，当进入做题界面时，平台会结合题目基本信息数据生成题目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信息页面，这是用户需选择要做的题目，接着平台会根据所选题目的详细信息数据生成做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题界面，接着就开始做题了。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ECB019B1-382A-4266-B25C-5B523AA43C14-8" descr="qt_temp">
            <a:extLst>
              <a:ext uri="{FF2B5EF4-FFF2-40B4-BE49-F238E27FC236}">
                <a16:creationId xmlns:a16="http://schemas.microsoft.com/office/drawing/2014/main" id="{1A74D956-62BD-464F-94C0-362568AEEB3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73540" y="2507614"/>
            <a:ext cx="2580005" cy="40373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430971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4F3757-1453-40DA-B484-87D803A141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555193"/>
            <a:ext cx="609600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该图    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为在线对战模块的处理流程图，需要在线对战，不同模式有不同的选择，如创建房间需要输入党建信息，接着平台将房间信息录入房间信息数据库，即可开始比赛；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如果时查看房间，则平台会从房间信息数据库中获取房间信息，生成房间信息的界面，用户需选择房间，选择后即可开始比赛。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ECB019B1-382A-4266-B25C-5B523AA43C14-14" descr="qt_temp">
            <a:extLst>
              <a:ext uri="{FF2B5EF4-FFF2-40B4-BE49-F238E27FC236}">
                <a16:creationId xmlns:a16="http://schemas.microsoft.com/office/drawing/2014/main" id="{AEAEDF49-F3DA-44DD-BC92-A3FBE1157B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8787" y="51435"/>
            <a:ext cx="5266690" cy="680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3837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CB019B1-382A-4266-B25C-5B523AA43C14-10" descr="qt_temp">
            <a:extLst>
              <a:ext uri="{FF2B5EF4-FFF2-40B4-BE49-F238E27FC236}">
                <a16:creationId xmlns:a16="http://schemas.microsoft.com/office/drawing/2014/main" id="{A98ED8C0-93F6-4125-B004-55E4250203F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33354" y="2051502"/>
            <a:ext cx="2624455" cy="4570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ECB019B1-382A-4266-B25C-5B523AA43C14-11" descr="qt_temp">
            <a:extLst>
              <a:ext uri="{FF2B5EF4-FFF2-40B4-BE49-F238E27FC236}">
                <a16:creationId xmlns:a16="http://schemas.microsoft.com/office/drawing/2014/main" id="{E465D576-5F67-4C2E-B31B-E8547699074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26625" y="3273559"/>
            <a:ext cx="2296795" cy="212661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3DBB9D3-D2B7-4382-B8F9-12B4FB804EB7}"/>
              </a:ext>
            </a:extLst>
          </p:cNvPr>
          <p:cNvSpPr txBox="1"/>
          <p:nvPr/>
        </p:nvSpPr>
        <p:spPr>
          <a:xfrm>
            <a:off x="1193618" y="235768"/>
            <a:ext cx="102821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l"/>
            <a:r>
              <a:rPr lang="zh-CN" altLang="en-US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左图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为解法分享模块处理流程图，想进入解法分享模块，需先选择题目，接着平台会根据题目解法信息生成解法分享界面，如果想分享解法，需要输入解法，平台会讲解法录入解法信息数据库。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FDE5F3A-8967-420E-97E5-45A261ADEDA4}"/>
              </a:ext>
            </a:extLst>
          </p:cNvPr>
          <p:cNvSpPr txBox="1"/>
          <p:nvPr/>
        </p:nvSpPr>
        <p:spPr>
          <a:xfrm>
            <a:off x="1193618" y="1554609"/>
            <a:ext cx="102102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右图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为天梯排位处理流程图，天梯排位界面由平台从天梯信息数据库中获取天梯信息，生成天梯界面。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354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99412" y="2125779"/>
            <a:ext cx="10892590" cy="2606442"/>
            <a:chOff x="1299412" y="1946508"/>
            <a:chExt cx="10892590" cy="2606442"/>
          </a:xfrm>
        </p:grpSpPr>
        <p:sp>
          <p:nvSpPr>
            <p:cNvPr id="3" name="矩形 2"/>
            <p:cNvSpPr/>
            <p:nvPr/>
          </p:nvSpPr>
          <p:spPr>
            <a:xfrm>
              <a:off x="1299412" y="1946508"/>
              <a:ext cx="10892590" cy="26064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dist="101600" dir="2700000" algn="tl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10901378" y="1946508"/>
              <a:ext cx="1290621" cy="2606442"/>
            </a:xfrm>
            <a:prstGeom prst="rect">
              <a:avLst/>
            </a:prstGeom>
            <a:blipFill>
              <a:blip r:embed="rId4"/>
              <a:srcRect/>
              <a:stretch>
                <a:fillRect l="-196466" r="-4582"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5436917" y="2428743"/>
            <a:ext cx="4868514" cy="9220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5400" b="1" dirty="0">
                <a:solidFill>
                  <a:srgbClr val="313A51"/>
                </a:solidFill>
                <a:latin typeface="+mj-ea"/>
                <a:ea typeface="+mj-ea"/>
                <a:cs typeface="华文黑体" panose="02010600040101010101" pitchFamily="2" charset="-122"/>
              </a:rPr>
              <a:t>详细设计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799653" y="1896970"/>
            <a:ext cx="3795929" cy="3064060"/>
            <a:chOff x="2175001" y="1257300"/>
            <a:chExt cx="2985630" cy="2014539"/>
          </a:xfrm>
          <a:effectLst>
            <a:outerShdw blurRad="190500" dist="127000" dir="2700000" algn="tl" rotWithShape="0">
              <a:prstClr val="black">
                <a:alpha val="50000"/>
              </a:prstClr>
            </a:outerShdw>
          </a:effectLst>
        </p:grpSpPr>
        <p:sp>
          <p:nvSpPr>
            <p:cNvPr id="4" name="矩形 3"/>
            <p:cNvSpPr/>
            <p:nvPr/>
          </p:nvSpPr>
          <p:spPr>
            <a:xfrm>
              <a:off x="2175001" y="1257300"/>
              <a:ext cx="1525462" cy="20145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>
              <a:off x="3700464" y="1257301"/>
              <a:ext cx="1460167" cy="2014538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2388205" y="2551837"/>
            <a:ext cx="1946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2"/>
                </a:solidFill>
                <a:latin typeface="Impact" panose="020B0806030902050204" pitchFamily="34" charset="0"/>
                <a:ea typeface="华文黑体" panose="02010600040101010101" pitchFamily="2" charset="-122"/>
                <a:cs typeface="华文黑体" panose="02010600040101010101" pitchFamily="2" charset="-122"/>
              </a:rPr>
              <a:t>PART </a:t>
            </a:r>
            <a:r>
              <a:rPr lang="en-US" altLang="zh-CN" sz="2400" dirty="0">
                <a:solidFill>
                  <a:schemeClr val="accent2"/>
                </a:solidFill>
                <a:latin typeface="Impact" panose="020B0806030902050204" pitchFamily="34" charset="0"/>
                <a:ea typeface="华文黑体" panose="02010600040101010101" pitchFamily="2" charset="-122"/>
                <a:cs typeface="华文黑体" panose="02010600040101010101" pitchFamily="2" charset="-122"/>
              </a:rPr>
              <a:t> </a:t>
            </a:r>
          </a:p>
          <a:p>
            <a:r>
              <a:rPr lang="en-US" altLang="zh-CN" sz="8000" dirty="0">
                <a:solidFill>
                  <a:schemeClr val="accent2"/>
                </a:solidFill>
                <a:latin typeface="Impact" panose="020B0806030902050204" pitchFamily="34" charset="0"/>
                <a:ea typeface="华文黑体" panose="02010600040101010101" pitchFamily="2" charset="-122"/>
                <a:cs typeface="华文黑体" panose="02010600040101010101" pitchFamily="2" charset="-122"/>
              </a:rPr>
              <a:t>02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627417" y="3375226"/>
            <a:ext cx="4383191" cy="201104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界面设计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数据库设计</a:t>
            </a: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关键算法设计</a:t>
            </a: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用户手册</a:t>
            </a: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测试计划</a:t>
            </a: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实现计划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20000" fill="hold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20000" fill="hold" grpId="0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5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6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930"/>
                                </p:stCondLst>
                                <p:childTnLst>
                                  <p:par>
                                    <p:cTn id="2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2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2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2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8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0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1" dur="75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930"/>
                                </p:stCondLst>
                                <p:childTnLst>
                                  <p:par>
                                    <p:cTn id="24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2" grpId="0"/>
          <p:bldP spid="7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09FF456-53D1-43D3-B079-6D4FB58CDD24}"/>
              </a:ext>
            </a:extLst>
          </p:cNvPr>
          <p:cNvSpPr txBox="1"/>
          <p:nvPr/>
        </p:nvSpPr>
        <p:spPr>
          <a:xfrm>
            <a:off x="1031966" y="470263"/>
            <a:ext cx="2383971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数据库设计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531A59-5288-4D75-92B0-79C3E35B1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966" y="1129528"/>
            <a:ext cx="9742714" cy="548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670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slow">
        <p:push dir="u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1cfe325ac88af4cb1e315171a86c19382325f4f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07b11a96-27e2-4694-a9f7-13dc80ac7db0}"/>
</p:tagLst>
</file>

<file path=ppt/theme/theme1.xml><?xml version="1.0" encoding="utf-8"?>
<a:theme xmlns:a="http://schemas.openxmlformats.org/drawingml/2006/main" name="Office 主题">
  <a:themeElements>
    <a:clrScheme name="自定义 1">
      <a:dk1>
        <a:srgbClr val="111111"/>
      </a:dk1>
      <a:lt1>
        <a:srgbClr val="FFFFFF"/>
      </a:lt1>
      <a:dk2>
        <a:srgbClr val="7F7F7F"/>
      </a:dk2>
      <a:lt2>
        <a:srgbClr val="D8D8D8"/>
      </a:lt2>
      <a:accent1>
        <a:srgbClr val="455273"/>
      </a:accent1>
      <a:accent2>
        <a:srgbClr val="E7C17D"/>
      </a:accent2>
      <a:accent3>
        <a:srgbClr val="5DABA8"/>
      </a:accent3>
      <a:accent4>
        <a:srgbClr val="F64329"/>
      </a:accent4>
      <a:accent5>
        <a:srgbClr val="ABCE2C"/>
      </a:accent5>
      <a:accent6>
        <a:srgbClr val="DFD508"/>
      </a:accent6>
      <a:hlink>
        <a:srgbClr val="222A35"/>
      </a:hlink>
      <a:folHlink>
        <a:srgbClr val="7F6000"/>
      </a:folHlink>
    </a:clrScheme>
    <a:fontScheme name="Lizzysu-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">
    <a:dk1>
      <a:srgbClr val="111111"/>
    </a:dk1>
    <a:lt1>
      <a:srgbClr val="FFFFFF"/>
    </a:lt1>
    <a:dk2>
      <a:srgbClr val="7F7F7F"/>
    </a:dk2>
    <a:lt2>
      <a:srgbClr val="D8D8D8"/>
    </a:lt2>
    <a:accent1>
      <a:srgbClr val="455273"/>
    </a:accent1>
    <a:accent2>
      <a:srgbClr val="E7C17D"/>
    </a:accent2>
    <a:accent3>
      <a:srgbClr val="5DABA8"/>
    </a:accent3>
    <a:accent4>
      <a:srgbClr val="F64329"/>
    </a:accent4>
    <a:accent5>
      <a:srgbClr val="ABCE2C"/>
    </a:accent5>
    <a:accent6>
      <a:srgbClr val="DFD508"/>
    </a:accent6>
    <a:hlink>
      <a:srgbClr val="222A35"/>
    </a:hlink>
    <a:folHlink>
      <a:srgbClr val="7F6000"/>
    </a:folHlink>
  </a:clrScheme>
</a:themeOverride>
</file>

<file path=ppt/theme/themeOverride2.xml><?xml version="1.0" encoding="utf-8"?>
<a:themeOverride xmlns:a="http://schemas.openxmlformats.org/drawingml/2006/main">
  <a:clrScheme name="自定义 1">
    <a:dk1>
      <a:srgbClr val="111111"/>
    </a:dk1>
    <a:lt1>
      <a:srgbClr val="FFFFFF"/>
    </a:lt1>
    <a:dk2>
      <a:srgbClr val="7F7F7F"/>
    </a:dk2>
    <a:lt2>
      <a:srgbClr val="D8D8D8"/>
    </a:lt2>
    <a:accent1>
      <a:srgbClr val="455273"/>
    </a:accent1>
    <a:accent2>
      <a:srgbClr val="E7C17D"/>
    </a:accent2>
    <a:accent3>
      <a:srgbClr val="5DABA8"/>
    </a:accent3>
    <a:accent4>
      <a:srgbClr val="F64329"/>
    </a:accent4>
    <a:accent5>
      <a:srgbClr val="ABCE2C"/>
    </a:accent5>
    <a:accent6>
      <a:srgbClr val="DFD508"/>
    </a:accent6>
    <a:hlink>
      <a:srgbClr val="222A35"/>
    </a:hlink>
    <a:folHlink>
      <a:srgbClr val="7F6000"/>
    </a:folHlink>
  </a:clrScheme>
</a:themeOverride>
</file>

<file path=ppt/theme/themeOverride3.xml><?xml version="1.0" encoding="utf-8"?>
<a:themeOverride xmlns:a="http://schemas.openxmlformats.org/drawingml/2006/main">
  <a:clrScheme name="自定义 1">
    <a:dk1>
      <a:srgbClr val="111111"/>
    </a:dk1>
    <a:lt1>
      <a:srgbClr val="FFFFFF"/>
    </a:lt1>
    <a:dk2>
      <a:srgbClr val="7F7F7F"/>
    </a:dk2>
    <a:lt2>
      <a:srgbClr val="D8D8D8"/>
    </a:lt2>
    <a:accent1>
      <a:srgbClr val="455273"/>
    </a:accent1>
    <a:accent2>
      <a:srgbClr val="E7C17D"/>
    </a:accent2>
    <a:accent3>
      <a:srgbClr val="5DABA8"/>
    </a:accent3>
    <a:accent4>
      <a:srgbClr val="F64329"/>
    </a:accent4>
    <a:accent5>
      <a:srgbClr val="ABCE2C"/>
    </a:accent5>
    <a:accent6>
      <a:srgbClr val="DFD508"/>
    </a:accent6>
    <a:hlink>
      <a:srgbClr val="222A35"/>
    </a:hlink>
    <a:folHlink>
      <a:srgbClr val="7F6000"/>
    </a:folHlink>
  </a:clrScheme>
</a:themeOverride>
</file>

<file path=ppt/theme/themeOverride4.xml><?xml version="1.0" encoding="utf-8"?>
<a:themeOverride xmlns:a="http://schemas.openxmlformats.org/drawingml/2006/main">
  <a:clrScheme name="自定义 1">
    <a:dk1>
      <a:srgbClr val="111111"/>
    </a:dk1>
    <a:lt1>
      <a:srgbClr val="FFFFFF"/>
    </a:lt1>
    <a:dk2>
      <a:srgbClr val="7F7F7F"/>
    </a:dk2>
    <a:lt2>
      <a:srgbClr val="D8D8D8"/>
    </a:lt2>
    <a:accent1>
      <a:srgbClr val="455273"/>
    </a:accent1>
    <a:accent2>
      <a:srgbClr val="E7C17D"/>
    </a:accent2>
    <a:accent3>
      <a:srgbClr val="5DABA8"/>
    </a:accent3>
    <a:accent4>
      <a:srgbClr val="F64329"/>
    </a:accent4>
    <a:accent5>
      <a:srgbClr val="ABCE2C"/>
    </a:accent5>
    <a:accent6>
      <a:srgbClr val="DFD508"/>
    </a:accent6>
    <a:hlink>
      <a:srgbClr val="222A35"/>
    </a:hlink>
    <a:folHlink>
      <a:srgbClr val="7F6000"/>
    </a:folHlink>
  </a:clrScheme>
</a:themeOverride>
</file>

<file path=ppt/theme/themeOverride5.xml><?xml version="1.0" encoding="utf-8"?>
<a:themeOverride xmlns:a="http://schemas.openxmlformats.org/drawingml/2006/main">
  <a:clrScheme name="自定义 1">
    <a:dk1>
      <a:srgbClr val="111111"/>
    </a:dk1>
    <a:lt1>
      <a:srgbClr val="FFFFFF"/>
    </a:lt1>
    <a:dk2>
      <a:srgbClr val="7F7F7F"/>
    </a:dk2>
    <a:lt2>
      <a:srgbClr val="D8D8D8"/>
    </a:lt2>
    <a:accent1>
      <a:srgbClr val="455273"/>
    </a:accent1>
    <a:accent2>
      <a:srgbClr val="E7C17D"/>
    </a:accent2>
    <a:accent3>
      <a:srgbClr val="5DABA8"/>
    </a:accent3>
    <a:accent4>
      <a:srgbClr val="F64329"/>
    </a:accent4>
    <a:accent5>
      <a:srgbClr val="ABCE2C"/>
    </a:accent5>
    <a:accent6>
      <a:srgbClr val="DFD508"/>
    </a:accent6>
    <a:hlink>
      <a:srgbClr val="222A35"/>
    </a:hlink>
    <a:folHlink>
      <a:srgbClr val="7F6000"/>
    </a:folHlink>
  </a:clrScheme>
</a:themeOverride>
</file>

<file path=ppt/theme/themeOverride6.xml><?xml version="1.0" encoding="utf-8"?>
<a:themeOverride xmlns:a="http://schemas.openxmlformats.org/drawingml/2006/main">
  <a:clrScheme name="自定义 1">
    <a:dk1>
      <a:srgbClr val="111111"/>
    </a:dk1>
    <a:lt1>
      <a:srgbClr val="FFFFFF"/>
    </a:lt1>
    <a:dk2>
      <a:srgbClr val="7F7F7F"/>
    </a:dk2>
    <a:lt2>
      <a:srgbClr val="D8D8D8"/>
    </a:lt2>
    <a:accent1>
      <a:srgbClr val="455273"/>
    </a:accent1>
    <a:accent2>
      <a:srgbClr val="E7C17D"/>
    </a:accent2>
    <a:accent3>
      <a:srgbClr val="5DABA8"/>
    </a:accent3>
    <a:accent4>
      <a:srgbClr val="F64329"/>
    </a:accent4>
    <a:accent5>
      <a:srgbClr val="ABCE2C"/>
    </a:accent5>
    <a:accent6>
      <a:srgbClr val="DFD508"/>
    </a:accent6>
    <a:hlink>
      <a:srgbClr val="222A35"/>
    </a:hlink>
    <a:folHlink>
      <a:srgbClr val="7F60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1047</Words>
  <Application>Microsoft Office PowerPoint</Application>
  <PresentationFormat>宽屏</PresentationFormat>
  <Paragraphs>96</Paragraphs>
  <Slides>18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微软雅黑</vt:lpstr>
      <vt:lpstr>Arial</vt:lpstr>
      <vt:lpstr>Calibri</vt:lpstr>
      <vt:lpstr>Impact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BBOY</dc:creator>
  <dc:description>锐旗设计；https://9ppt.taobao.com</dc:description>
  <cp:lastModifiedBy>pan yan</cp:lastModifiedBy>
  <cp:revision>2382</cp:revision>
  <dcterms:created xsi:type="dcterms:W3CDTF">2014-10-29T09:18:00Z</dcterms:created>
  <dcterms:modified xsi:type="dcterms:W3CDTF">2020-11-26T09:06:43Z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2052-11.3.0.9236</vt:lpwstr>
  </property>
</Properties>
</file>

<file path=docProps/thumbnail.jpeg>
</file>